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2" r:id="rId3"/>
  </p:sldMasterIdLst>
  <p:notesMasterIdLst>
    <p:notesMasterId r:id="rId28"/>
  </p:notesMasterIdLst>
  <p:sldIdLst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72" r:id="rId13"/>
    <p:sldId id="273" r:id="rId14"/>
    <p:sldId id="267" r:id="rId15"/>
    <p:sldId id="274" r:id="rId16"/>
    <p:sldId id="275" r:id="rId17"/>
    <p:sldId id="256" r:id="rId18"/>
    <p:sldId id="257" r:id="rId19"/>
    <p:sldId id="258" r:id="rId20"/>
    <p:sldId id="278" r:id="rId21"/>
    <p:sldId id="276" r:id="rId22"/>
    <p:sldId id="279" r:id="rId23"/>
    <p:sldId id="280" r:id="rId24"/>
    <p:sldId id="270" r:id="rId25"/>
    <p:sldId id="277" r:id="rId26"/>
    <p:sldId id="281" r:id="rId27"/>
  </p:sldIdLst>
  <p:sldSz cx="12192000" cy="6858000"/>
  <p:notesSz cx="6858000" cy="9144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swald" panose="00000500000000000000" pitchFamily="2" charset="0"/>
      <p:regular r:id="rId35"/>
      <p:bold r:id="rId36"/>
    </p:embeddedFont>
    <p:embeddedFont>
      <p:font typeface="Source Code Pro" panose="020B0509030403020204" pitchFamily="49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jNxuJdJQ2D9j45Ao4fQXV6FXXa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73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A557B7-B9B9-4BB4-9B17-F13CF6F4E6CB}">
  <a:tblStyle styleId="{43A557B7-B9B9-4BB4-9B17-F13CF6F4E6C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8410FD5-B4ED-46D7-BDA1-DB05CDC21D5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6E6E6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6E6E6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48" autoAdjust="0"/>
  </p:normalViewPr>
  <p:slideViewPr>
    <p:cSldViewPr snapToGrid="0">
      <p:cViewPr varScale="1">
        <p:scale>
          <a:sx n="102" d="100"/>
          <a:sy n="102" d="100"/>
        </p:scale>
        <p:origin x="92" y="84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4cb77f7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24cb77f79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124cb77f79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5347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8470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3974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3658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37478f51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u-net </a:t>
            </a:r>
            <a:r>
              <a:rPr lang="ko-KR" altLang="en-US" dirty="0"/>
              <a:t>모델의 구축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segmentation </a:t>
            </a:r>
            <a:r>
              <a:rPr lang="ko-KR" altLang="en-US" dirty="0"/>
              <a:t>기능에 특화된 모델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'</a:t>
            </a:r>
            <a:r>
              <a:rPr lang="ko-KR" altLang="en-US" dirty="0"/>
              <a:t>이미지의 해상도를 낮췄다가 다시 올리는</a:t>
            </a:r>
            <a:r>
              <a:rPr lang="en-US" altLang="ko-KR" dirty="0"/>
              <a:t>' </a:t>
            </a:r>
            <a:r>
              <a:rPr lang="ko-KR" altLang="en-US" dirty="0"/>
              <a:t>방식으로 </a:t>
            </a:r>
            <a:r>
              <a:rPr lang="ko-KR" altLang="en-US" dirty="0" err="1"/>
              <a:t>생각해볼수</a:t>
            </a:r>
            <a:r>
              <a:rPr lang="ko-KR" altLang="en-US" dirty="0"/>
              <a:t> 있다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낮추는 단계에서 추상적 특징들을 수집하게 되고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올리는 단계에서 </a:t>
            </a:r>
            <a:r>
              <a:rPr lang="ko-KR" altLang="en-US" dirty="0" err="1"/>
              <a:t>특징간의</a:t>
            </a:r>
            <a:r>
              <a:rPr lang="ko-KR" altLang="en-US" dirty="0"/>
              <a:t> 영역 경계를 세분화한다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핵심 아이디어는 올리는 단계에서 같은 크기의 낮추는 단계의 데이터를 </a:t>
            </a:r>
            <a:r>
              <a:rPr lang="ko-KR" altLang="en-US" dirty="0" err="1"/>
              <a:t>사용하는것</a:t>
            </a:r>
            <a:endParaRPr lang="ko-KR" altLang="en-US" dirty="0"/>
          </a:p>
        </p:txBody>
      </p:sp>
      <p:sp>
        <p:nvSpPr>
          <p:cNvPr id="98" name="Google Shape;98;g1537478f5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37478f51a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계산단계의 노이즈를 줄이기 위해 </a:t>
            </a:r>
            <a:r>
              <a:rPr lang="en-US" altLang="ko-KR" dirty="0" err="1"/>
              <a:t>rgb</a:t>
            </a:r>
            <a:r>
              <a:rPr lang="ko-KR" altLang="en-US" dirty="0"/>
              <a:t>값을 하나로 통일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모델의 성능향상을 위해 이미지의 크기를 통일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python </a:t>
            </a:r>
            <a:r>
              <a:rPr lang="ko-KR" altLang="en-US" dirty="0"/>
              <a:t>모델이 읽어낼 수 있게 </a:t>
            </a:r>
            <a:r>
              <a:rPr lang="en-US" altLang="ko-KR" dirty="0"/>
              <a:t>array </a:t>
            </a:r>
            <a:r>
              <a:rPr lang="ko-KR" altLang="en-US" dirty="0"/>
              <a:t>형태로 변환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주어진 학습데이터의 </a:t>
            </a:r>
            <a:r>
              <a:rPr lang="en-US" altLang="ko-KR" dirty="0"/>
              <a:t>segmentation </a:t>
            </a:r>
            <a:r>
              <a:rPr lang="ko-KR" altLang="en-US" dirty="0"/>
              <a:t>좌표를 이미지 크기에 맞게 조정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en-US" altLang="ko-KR" dirty="0"/>
              <a:t>array</a:t>
            </a:r>
            <a:r>
              <a:rPr lang="ko-KR" altLang="en-US" dirty="0"/>
              <a:t>로 구축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학습을 위한 </a:t>
            </a:r>
            <a:r>
              <a:rPr lang="en-US" altLang="ko-KR" dirty="0" err="1"/>
              <a:t>train,val,test</a:t>
            </a:r>
            <a:r>
              <a:rPr lang="en-US" altLang="ko-KR" dirty="0"/>
              <a:t> </a:t>
            </a:r>
            <a:r>
              <a:rPr lang="ko-KR" altLang="en-US" dirty="0"/>
              <a:t>분할</a:t>
            </a:r>
            <a:endParaRPr dirty="0"/>
          </a:p>
        </p:txBody>
      </p:sp>
      <p:sp>
        <p:nvSpPr>
          <p:cNvPr id="112" name="Google Shape;112;g1537478f51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37478f51a_0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모델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 err="1"/>
              <a:t>전처리된</a:t>
            </a:r>
            <a:r>
              <a:rPr lang="ko-KR" altLang="en-US" dirty="0"/>
              <a:t> 데이터를 읽어오는 함수</a:t>
            </a:r>
            <a:r>
              <a:rPr lang="en-US" altLang="ko-KR" dirty="0"/>
              <a:t>, </a:t>
            </a:r>
            <a:r>
              <a:rPr lang="ko-KR" altLang="en-US" dirty="0"/>
              <a:t>변형하는 함수</a:t>
            </a:r>
            <a:r>
              <a:rPr lang="en-US" altLang="ko-KR" dirty="0"/>
              <a:t>, U-net </a:t>
            </a:r>
            <a:r>
              <a:rPr lang="ko-KR" altLang="en-US" dirty="0"/>
              <a:t>연결을 합쳐서 모델을 구축</a:t>
            </a:r>
            <a:endParaRPr dirty="0"/>
          </a:p>
        </p:txBody>
      </p:sp>
      <p:sp>
        <p:nvSpPr>
          <p:cNvPr id="131" name="Google Shape;131;g1537478f51a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37478f51a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segmentation </a:t>
            </a:r>
            <a:r>
              <a:rPr lang="ko-KR" altLang="en-US" dirty="0"/>
              <a:t>결과물들</a:t>
            </a:r>
            <a:endParaRPr dirty="0"/>
          </a:p>
        </p:txBody>
      </p:sp>
      <p:sp>
        <p:nvSpPr>
          <p:cNvPr id="147" name="Google Shape;147;g1537478f51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921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6152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3694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37478f51a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g1537478f51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998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004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24cb77f799_0_232"/>
          <p:cNvSpPr/>
          <p:nvPr/>
        </p:nvSpPr>
        <p:spPr>
          <a:xfrm rot="-5400000">
            <a:off x="11796688" y="6462600"/>
            <a:ext cx="335100" cy="45570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4cb77f799_0_2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 rot="-5400000">
            <a:off x="11796588" y="6462600"/>
            <a:ext cx="335200" cy="45560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870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/>
          <p:nvPr/>
        </p:nvSpPr>
        <p:spPr>
          <a:xfrm>
            <a:off x="0" y="2089800"/>
            <a:ext cx="12192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574400" y="2519600"/>
            <a:ext cx="11043200" cy="2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83725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7"/>
          <p:cNvCxnSpPr/>
          <p:nvPr/>
        </p:nvCxnSpPr>
        <p:spPr>
          <a:xfrm>
            <a:off x="572267" y="1700769"/>
            <a:ext cx="81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5333200" cy="4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2"/>
          </p:nvPr>
        </p:nvSpPr>
        <p:spPr>
          <a:xfrm>
            <a:off x="6443200" y="1958433"/>
            <a:ext cx="5333200" cy="4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26602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46741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9"/>
          <p:cNvCxnSpPr/>
          <p:nvPr/>
        </p:nvCxnSpPr>
        <p:spPr>
          <a:xfrm>
            <a:off x="558233" y="1943716"/>
            <a:ext cx="81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15600" y="8424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>
            <a:off x="415600" y="2157605"/>
            <a:ext cx="3744000" cy="3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12473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653667" y="705200"/>
            <a:ext cx="7570800" cy="5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02755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21"/>
          <p:cNvCxnSpPr/>
          <p:nvPr/>
        </p:nvCxnSpPr>
        <p:spPr>
          <a:xfrm>
            <a:off x="6706233" y="5994000"/>
            <a:ext cx="76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54000" y="1438333"/>
            <a:ext cx="5393600" cy="2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354000" y="3895201"/>
            <a:ext cx="53936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89740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342760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3"/>
          <p:cNvCxnSpPr/>
          <p:nvPr/>
        </p:nvCxnSpPr>
        <p:spPr>
          <a:xfrm>
            <a:off x="551033" y="3984367"/>
            <a:ext cx="121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91" name="Google Shape;91;p23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929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4cb77f799_0_189"/>
          <p:cNvSpPr/>
          <p:nvPr/>
        </p:nvSpPr>
        <p:spPr>
          <a:xfrm>
            <a:off x="0" y="2089800"/>
            <a:ext cx="12192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124cb77f799_0_189"/>
          <p:cNvSpPr txBox="1">
            <a:spLocks noGrp="1"/>
          </p:cNvSpPr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g124cb77f799_0_18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48181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0375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2743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21244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02727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931223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64559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89719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359037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4817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g124cb77f799_0_198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2" name="Google Shape;32;g124cb77f799_0_198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124cb77f799_0_198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5333100" cy="4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g124cb77f799_0_198"/>
          <p:cNvSpPr txBox="1">
            <a:spLocks noGrp="1"/>
          </p:cNvSpPr>
          <p:nvPr>
            <p:ph type="body" idx="2"/>
          </p:nvPr>
        </p:nvSpPr>
        <p:spPr>
          <a:xfrm>
            <a:off x="6443200" y="1958433"/>
            <a:ext cx="5333100" cy="4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124cb77f799_0_19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1449577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75553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제목 슬라이드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11796588" y="6462600"/>
            <a:ext cx="335200" cy="45560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58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24cb77f799_0_204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124cb77f799_0_20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g124cb77f799_0_207"/>
          <p:cNvCxnSpPr/>
          <p:nvPr/>
        </p:nvCxnSpPr>
        <p:spPr>
          <a:xfrm>
            <a:off x="558233" y="1943716"/>
            <a:ext cx="81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1" name="Google Shape;41;g124cb77f799_0_207"/>
          <p:cNvSpPr txBox="1">
            <a:spLocks noGrp="1"/>
          </p:cNvSpPr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g124cb77f799_0_207"/>
          <p:cNvSpPr txBox="1">
            <a:spLocks noGrp="1"/>
          </p:cNvSpPr>
          <p:nvPr>
            <p:ph type="body" idx="1"/>
          </p:nvPr>
        </p:nvSpPr>
        <p:spPr>
          <a:xfrm>
            <a:off x="415600" y="2157605"/>
            <a:ext cx="37440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g124cb77f799_0_20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24cb77f799_0_212"/>
          <p:cNvSpPr txBox="1">
            <a:spLocks noGrp="1"/>
          </p:cNvSpPr>
          <p:nvPr>
            <p:ph type="title"/>
          </p:nvPr>
        </p:nvSpPr>
        <p:spPr>
          <a:xfrm>
            <a:off x="653667" y="705200"/>
            <a:ext cx="7570800" cy="5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g124cb77f799_0_2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24cb77f799_0_215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g124cb77f799_0_215"/>
          <p:cNvCxnSpPr/>
          <p:nvPr/>
        </p:nvCxnSpPr>
        <p:spPr>
          <a:xfrm>
            <a:off x="6706233" y="5994000"/>
            <a:ext cx="76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0" name="Google Shape;50;g124cb77f799_0_215"/>
          <p:cNvSpPr txBox="1">
            <a:spLocks noGrp="1"/>
          </p:cNvSpPr>
          <p:nvPr>
            <p:ph type="title"/>
          </p:nvPr>
        </p:nvSpPr>
        <p:spPr>
          <a:xfrm>
            <a:off x="354000" y="1438333"/>
            <a:ext cx="5393700" cy="2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124cb77f799_0_215"/>
          <p:cNvSpPr txBox="1">
            <a:spLocks noGrp="1"/>
          </p:cNvSpPr>
          <p:nvPr>
            <p:ph type="subTitle" idx="1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g124cb77f799_0_215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124cb77f799_0_2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4cb77f799_0_22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6" name="Google Shape;56;g124cb77f799_0_2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g124cb77f799_0_225"/>
          <p:cNvCxnSpPr/>
          <p:nvPr/>
        </p:nvCxnSpPr>
        <p:spPr>
          <a:xfrm>
            <a:off x="551033" y="3984367"/>
            <a:ext cx="121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9" name="Google Shape;59;g124cb77f799_0_22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" name="Google Shape;60;g124cb77f799_0_225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124cb77f799_0_2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4cb77f799_0_179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g124cb77f799_0_179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2" name="Google Shape;12;g124cb77f799_0_17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101894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571519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4cb77f799_0_1"/>
          <p:cNvSpPr txBox="1"/>
          <p:nvPr/>
        </p:nvSpPr>
        <p:spPr>
          <a:xfrm>
            <a:off x="6555668" y="4149070"/>
            <a:ext cx="51585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ko-KR" altLang="en-US" sz="2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기</a:t>
            </a:r>
            <a:r>
              <a:rPr lang="ko-KR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altLang="ko-KR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ko-KR" altLang="en-US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원준연</a:t>
            </a:r>
            <a:r>
              <a:rPr lang="ko-KR" altLang="en-US" sz="2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이영일 정선미 한재원</a:t>
            </a:r>
            <a:endParaRPr sz="20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124cb77f799_0_1"/>
          <p:cNvSpPr/>
          <p:nvPr/>
        </p:nvSpPr>
        <p:spPr>
          <a:xfrm>
            <a:off x="1" y="1579670"/>
            <a:ext cx="12192000" cy="2190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39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24cb77f799_0_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24cb77f799_0_1"/>
          <p:cNvSpPr/>
          <p:nvPr/>
        </p:nvSpPr>
        <p:spPr>
          <a:xfrm>
            <a:off x="10859084" y="-40947"/>
            <a:ext cx="8851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24cb77f799_0_1"/>
          <p:cNvSpPr txBox="1"/>
          <p:nvPr/>
        </p:nvSpPr>
        <p:spPr>
          <a:xfrm>
            <a:off x="3536487" y="2367345"/>
            <a:ext cx="839230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4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차량 파손 감지 및 서비스 제안 앱</a:t>
            </a:r>
            <a:endParaRPr sz="40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g124cb77f799_0_1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5" name="Google Shape;115;g124cb77f799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24cb77f799_0_1" descr="EMB0000378c3f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5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1187979" y="1360510"/>
            <a:ext cx="8256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err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(2012</a:t>
            </a:r>
            <a:r>
              <a:rPr lang="ko-KR" altLang="en-US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), 389.97MB</a:t>
            </a:r>
            <a:endParaRPr sz="1600" b="1" i="0" u="none" strike="noStrike" cap="none" dirty="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659339" y="126147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9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9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 모델 개요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164401" y="313350"/>
            <a:ext cx="377573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A21BA-A76F-D644-26AF-5594870C7CD5}"/>
              </a:ext>
            </a:extLst>
          </p:cNvPr>
          <p:cNvSpPr txBox="1"/>
          <p:nvPr/>
        </p:nvSpPr>
        <p:spPr>
          <a:xfrm>
            <a:off x="8256839" y="4974270"/>
            <a:ext cx="3048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Val_Loss</a:t>
            </a:r>
            <a:r>
              <a:rPr lang="en-US" altLang="ko-KR" sz="2000" dirty="0"/>
              <a:t>: 0.6931</a:t>
            </a:r>
          </a:p>
          <a:p>
            <a:r>
              <a:rPr lang="en-US" altLang="ko-KR" sz="2000" dirty="0" err="1"/>
              <a:t>Val_Accuracy</a:t>
            </a:r>
            <a:r>
              <a:rPr lang="en-US" altLang="ko-KR" sz="2000" dirty="0"/>
              <a:t>: 0.5000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FC358-4E9D-2B8F-7DA4-C6F5E928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36" y="1738665"/>
            <a:ext cx="6435425" cy="4574013"/>
          </a:xfrm>
          <a:prstGeom prst="rect">
            <a:avLst/>
          </a:prstGeom>
        </p:spPr>
      </p:pic>
      <p:pic>
        <p:nvPicPr>
          <p:cNvPr id="4098" name="Picture 2" descr="A Walk-through of AlexNet. AlexNet famously won the 2012 ImageNet… | by Hao  Gao | Medium">
            <a:extLst>
              <a:ext uri="{FF2B5EF4-FFF2-40B4-BE49-F238E27FC236}">
                <a16:creationId xmlns:a16="http://schemas.microsoft.com/office/drawing/2014/main" id="{6CF5B40C-D412-696D-7368-F85C12488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372" y="1960912"/>
            <a:ext cx="3957669" cy="181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61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1187979" y="1360510"/>
            <a:ext cx="8256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VGG19 (2015</a:t>
            </a:r>
            <a:r>
              <a:rPr lang="ko-KR" altLang="en-US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), 805.52MB</a:t>
            </a:r>
            <a:endParaRPr sz="1600" b="1" i="0" u="none" strike="noStrike" cap="none" dirty="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659339" y="126147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9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9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 모델 개요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164401" y="313350"/>
            <a:ext cx="377573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A21BA-A76F-D644-26AF-5594870C7CD5}"/>
              </a:ext>
            </a:extLst>
          </p:cNvPr>
          <p:cNvSpPr txBox="1"/>
          <p:nvPr/>
        </p:nvSpPr>
        <p:spPr>
          <a:xfrm>
            <a:off x="8256839" y="4974270"/>
            <a:ext cx="3048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Val_Loss</a:t>
            </a:r>
            <a:r>
              <a:rPr lang="en-US" altLang="ko-KR" sz="2000" dirty="0"/>
              <a:t>: 0.6932</a:t>
            </a:r>
          </a:p>
          <a:p>
            <a:r>
              <a:rPr lang="en-US" altLang="ko-KR" sz="2000" dirty="0" err="1"/>
              <a:t>Val_Accuracy</a:t>
            </a:r>
            <a:r>
              <a:rPr lang="en-US" altLang="ko-KR" sz="2000" dirty="0"/>
              <a:t>: 0.4933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FC358-4E9D-2B8F-7DA4-C6F5E928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36" y="1738665"/>
            <a:ext cx="6435425" cy="4574013"/>
          </a:xfrm>
          <a:prstGeom prst="rect">
            <a:avLst/>
          </a:prstGeom>
        </p:spPr>
      </p:pic>
      <p:pic>
        <p:nvPicPr>
          <p:cNvPr id="5122" name="Picture 2" descr="CODE] VGG19">
            <a:extLst>
              <a:ext uri="{FF2B5EF4-FFF2-40B4-BE49-F238E27FC236}">
                <a16:creationId xmlns:a16="http://schemas.microsoft.com/office/drawing/2014/main" id="{8E10A8BF-A08A-1D0E-301C-6FA7B178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71" y="2114286"/>
            <a:ext cx="3577270" cy="205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DenseNet121</a:t>
            </a:r>
            <a:endParaRPr sz="18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</a:t>
            </a:r>
            <a:r>
              <a:rPr lang="ko-KR" altLang="en-US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시연 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1B3BA5-4003-C740-D36E-6999377E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20" y="2316812"/>
            <a:ext cx="4854269" cy="22243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4604C3-2BDD-2C6B-FB9B-8B12F173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02" y="1785660"/>
            <a:ext cx="4446764" cy="34236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LeNet-5</a:t>
            </a:r>
            <a:endParaRPr sz="18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</a:t>
            </a:r>
            <a:r>
              <a:rPr lang="ko-KR" altLang="en-US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시연 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92259D-9A47-EC4C-E1DE-FB65717A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02" y="1865174"/>
            <a:ext cx="8333635" cy="38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0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LeNet-5</a:t>
            </a:r>
            <a:endParaRPr sz="18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</a:t>
            </a:r>
            <a:r>
              <a:rPr lang="ko-KR" altLang="en-US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시연 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14E785-A915-A226-122B-7F98D6B1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02" y="1758079"/>
            <a:ext cx="7047509" cy="45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0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>
            <a:off x="227348" y="191995"/>
            <a:ext cx="11737200" cy="64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1187979" y="1360511"/>
            <a:ext cx="82564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400"/>
            </a:pPr>
            <a:r>
              <a:rPr lang="en-US" altLang="ko" sz="1867" b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U-net</a:t>
            </a:r>
            <a:endParaRPr sz="1600" b="1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659339" y="1261472"/>
            <a:ext cx="50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2100"/>
            </a:pPr>
            <a:r>
              <a:rPr lang="ko" altLang="en-US" sz="2800" b="1">
                <a:solidFill>
                  <a:srgbClr val="D0CECE"/>
                </a:solidFill>
              </a:rPr>
              <a:t>▶</a:t>
            </a:r>
            <a:endParaRPr sz="2800" b="1">
              <a:solidFill>
                <a:srgbClr val="D0CECE"/>
              </a:solidFill>
            </a:endParaRPr>
          </a:p>
        </p:txBody>
      </p:sp>
      <p:cxnSp>
        <p:nvCxnSpPr>
          <p:cNvPr id="103" name="Google Shape;103;p25"/>
          <p:cNvCxnSpPr/>
          <p:nvPr/>
        </p:nvCxnSpPr>
        <p:spPr>
          <a:xfrm rot="10800000" flipH="1">
            <a:off x="3719736" y="980777"/>
            <a:ext cx="8168400" cy="21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25"/>
          <p:cNvSpPr txBox="1"/>
          <p:nvPr/>
        </p:nvSpPr>
        <p:spPr>
          <a:xfrm>
            <a:off x="1177325" y="821622"/>
            <a:ext cx="27932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100"/>
            </a:pPr>
            <a:r>
              <a:rPr lang="ko" altLang="en-US" sz="14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 모델 개요</a:t>
            </a:r>
            <a:endParaRPr sz="14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5"/>
          <p:cNvSpPr txBox="1"/>
          <p:nvPr/>
        </p:nvSpPr>
        <p:spPr>
          <a:xfrm>
            <a:off x="255957" y="197877"/>
            <a:ext cx="11604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3000"/>
            </a:pPr>
            <a:r>
              <a:rPr lang="en-US" altLang="ko" sz="4000" b="1">
                <a:solidFill>
                  <a:srgbClr val="FFFFFF"/>
                </a:solidFill>
              </a:rPr>
              <a:t>04</a:t>
            </a:r>
            <a:r>
              <a:rPr lang="ko" altLang="en-US" sz="4000" b="1">
                <a:solidFill>
                  <a:srgbClr val="445569"/>
                </a:solidFill>
              </a:rPr>
              <a:t> </a:t>
            </a:r>
            <a:endParaRPr sz="4000" b="1">
              <a:solidFill>
                <a:srgbClr val="445569"/>
              </a:solidFill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1164401" y="313352"/>
            <a:ext cx="3776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800"/>
            </a:pPr>
            <a:r>
              <a:rPr lang="en-US" altLang="ko" sz="2400">
                <a:solidFill>
                  <a:srgbClr val="3F3F3F"/>
                </a:solidFill>
              </a:rPr>
              <a:t>04. </a:t>
            </a:r>
            <a:r>
              <a:rPr lang="ko" altLang="en-US" sz="2400">
                <a:solidFill>
                  <a:srgbClr val="3F3F3F"/>
                </a:solidFill>
              </a:rPr>
              <a:t>프로젝트 수행 결과</a:t>
            </a:r>
            <a:endParaRPr sz="1467"/>
          </a:p>
        </p:txBody>
      </p:sp>
      <p:sp>
        <p:nvSpPr>
          <p:cNvPr id="107" name="Google Shape;107;p25"/>
          <p:cNvSpPr txBox="1"/>
          <p:nvPr/>
        </p:nvSpPr>
        <p:spPr>
          <a:xfrm>
            <a:off x="8256839" y="4974271"/>
            <a:ext cx="3048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/>
            <a:r>
              <a:rPr lang="en-US" altLang="ko" sz="2000"/>
              <a:t>Val_Loss: 0.4490</a:t>
            </a:r>
            <a:endParaRPr sz="2000"/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300" y="1333002"/>
            <a:ext cx="4684232" cy="30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67" y="1784666"/>
            <a:ext cx="5003365" cy="475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/>
          <p:nvPr/>
        </p:nvSpPr>
        <p:spPr>
          <a:xfrm>
            <a:off x="227348" y="191995"/>
            <a:ext cx="11737200" cy="64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1211603" y="1388747"/>
            <a:ext cx="82564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400"/>
            </a:pPr>
            <a:r>
              <a:rPr lang="en-US" altLang="ko" sz="1867" b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U-net (part-segmentation)</a:t>
            </a:r>
            <a:endParaRPr sz="18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689309" y="1262441"/>
            <a:ext cx="50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2100"/>
            </a:pPr>
            <a:r>
              <a:rPr lang="ko" altLang="en-US" sz="2800" b="1">
                <a:solidFill>
                  <a:srgbClr val="D0CECE"/>
                </a:solidFill>
              </a:rPr>
              <a:t>▶</a:t>
            </a:r>
            <a:endParaRPr sz="2800" b="1">
              <a:solidFill>
                <a:srgbClr val="D0CECE"/>
              </a:solidFill>
            </a:endParaRPr>
          </a:p>
        </p:txBody>
      </p:sp>
      <p:cxnSp>
        <p:nvCxnSpPr>
          <p:cNvPr id="117" name="Google Shape;117;p26"/>
          <p:cNvCxnSpPr/>
          <p:nvPr/>
        </p:nvCxnSpPr>
        <p:spPr>
          <a:xfrm rot="10800000" flipH="1">
            <a:off x="3719736" y="980777"/>
            <a:ext cx="8168400" cy="21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26"/>
          <p:cNvSpPr txBox="1"/>
          <p:nvPr/>
        </p:nvSpPr>
        <p:spPr>
          <a:xfrm>
            <a:off x="1177325" y="821622"/>
            <a:ext cx="27932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100"/>
            </a:pPr>
            <a:r>
              <a:rPr lang="ko" altLang="en-US" sz="14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시연 </a:t>
            </a:r>
            <a:endParaRPr sz="14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255957" y="197877"/>
            <a:ext cx="11604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3000"/>
            </a:pPr>
            <a:r>
              <a:rPr lang="en-US" altLang="ko" sz="4000" b="1">
                <a:solidFill>
                  <a:srgbClr val="FFFFFF"/>
                </a:solidFill>
              </a:rPr>
              <a:t>04</a:t>
            </a:r>
            <a:r>
              <a:rPr lang="ko" altLang="en-US" sz="4000" b="1">
                <a:solidFill>
                  <a:srgbClr val="445569"/>
                </a:solidFill>
              </a:rPr>
              <a:t> </a:t>
            </a:r>
            <a:endParaRPr sz="4000" b="1">
              <a:solidFill>
                <a:srgbClr val="445569"/>
              </a:solidFill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1164403" y="313352"/>
            <a:ext cx="3888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800"/>
            </a:pPr>
            <a:r>
              <a:rPr lang="en-US" altLang="ko" sz="2400">
                <a:solidFill>
                  <a:srgbClr val="3F3F3F"/>
                </a:solidFill>
              </a:rPr>
              <a:t>04. </a:t>
            </a:r>
            <a:r>
              <a:rPr lang="ko" altLang="en-US" sz="2400">
                <a:solidFill>
                  <a:srgbClr val="3F3F3F"/>
                </a:solidFill>
              </a:rPr>
              <a:t>프로젝트 수행 결과</a:t>
            </a:r>
            <a:endParaRPr sz="1467"/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467" y="2628767"/>
            <a:ext cx="1643467" cy="235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228" y="2142201"/>
            <a:ext cx="1220769" cy="1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453" y="3987366"/>
            <a:ext cx="1206323" cy="17625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6"/>
          <p:cNvCxnSpPr>
            <a:stCxn id="122" idx="3"/>
            <a:endCxn id="121" idx="1"/>
          </p:cNvCxnSpPr>
          <p:nvPr/>
        </p:nvCxnSpPr>
        <p:spPr>
          <a:xfrm>
            <a:off x="2183996" y="3023467"/>
            <a:ext cx="771600" cy="7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26"/>
          <p:cNvCxnSpPr>
            <a:stCxn id="123" idx="3"/>
            <a:endCxn id="121" idx="1"/>
          </p:cNvCxnSpPr>
          <p:nvPr/>
        </p:nvCxnSpPr>
        <p:spPr>
          <a:xfrm rot="10800000" flipH="1">
            <a:off x="2176776" y="3805033"/>
            <a:ext cx="778800" cy="10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6" name="Google Shape;12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1997" y="2628763"/>
            <a:ext cx="1596857" cy="2352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26"/>
          <p:cNvCxnSpPr>
            <a:stCxn id="121" idx="3"/>
            <a:endCxn id="126" idx="1"/>
          </p:cNvCxnSpPr>
          <p:nvPr/>
        </p:nvCxnSpPr>
        <p:spPr>
          <a:xfrm>
            <a:off x="4598933" y="3805149"/>
            <a:ext cx="431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" name="Google Shape;128;p26"/>
          <p:cNvSpPr txBox="1"/>
          <p:nvPr/>
        </p:nvSpPr>
        <p:spPr>
          <a:xfrm>
            <a:off x="4687133" y="2155101"/>
            <a:ext cx="56836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defTabSz="1219170">
              <a:buSzPts val="1400"/>
              <a:buFont typeface="Arial"/>
              <a:buAutoNum type="arabicPeriod"/>
            </a:pPr>
            <a:r>
              <a:rPr lang="ko" altLang="en-US" sz="1867"/>
              <a:t>흑백처리</a:t>
            </a:r>
            <a:endParaRPr sz="1867"/>
          </a:p>
          <a:p>
            <a:pPr marL="609585" indent="-423323" defTabSz="1219170">
              <a:buSzPts val="1400"/>
              <a:buFont typeface="Arial"/>
              <a:buAutoNum type="arabicPeriod"/>
            </a:pPr>
            <a:r>
              <a:rPr lang="en-US" altLang="ko" sz="1867"/>
              <a:t>512*512 </a:t>
            </a:r>
            <a:r>
              <a:rPr lang="ko" altLang="en-US" sz="1867"/>
              <a:t>크기통일</a:t>
            </a:r>
            <a:endParaRPr sz="1867"/>
          </a:p>
          <a:p>
            <a:pPr marL="609585" indent="-423323" defTabSz="1219170">
              <a:buSzPts val="1400"/>
              <a:buFont typeface="Arial"/>
              <a:buAutoNum type="arabicPeriod"/>
            </a:pPr>
            <a:r>
              <a:rPr lang="en-US" altLang="ko" sz="1867"/>
              <a:t>ndy </a:t>
            </a:r>
            <a:r>
              <a:rPr lang="ko" altLang="en-US" sz="1867"/>
              <a:t>형태변경</a:t>
            </a:r>
            <a:endParaRPr sz="1867"/>
          </a:p>
          <a:p>
            <a:pPr marL="609585" indent="-423323" defTabSz="1219170">
              <a:buSzPts val="1400"/>
              <a:buFont typeface="Arial"/>
              <a:buAutoNum type="arabicPeriod"/>
            </a:pPr>
            <a:r>
              <a:rPr lang="en-US" altLang="ko" sz="1867"/>
              <a:t>segmentation </a:t>
            </a:r>
            <a:r>
              <a:rPr lang="ko" altLang="en-US" sz="1867"/>
              <a:t>모서리좌표 변환</a:t>
            </a:r>
            <a:endParaRPr sz="1867"/>
          </a:p>
          <a:p>
            <a:pPr marL="609585" indent="-423323" defTabSz="1219170">
              <a:buSzPts val="1400"/>
              <a:buFont typeface="Arial"/>
              <a:buAutoNum type="arabicPeriod"/>
            </a:pPr>
            <a:r>
              <a:rPr lang="en-US" altLang="ko" sz="1867"/>
              <a:t>train, val, test </a:t>
            </a:r>
            <a:r>
              <a:rPr lang="ko" altLang="en-US" sz="1867"/>
              <a:t>분할</a:t>
            </a:r>
            <a:endParaRPr sz="1867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/>
        </p:nvSpPr>
        <p:spPr>
          <a:xfrm>
            <a:off x="227348" y="191995"/>
            <a:ext cx="11737200" cy="64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1211603" y="1388747"/>
            <a:ext cx="82564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400"/>
            </a:pPr>
            <a:r>
              <a:rPr lang="en-US" altLang="ko" sz="1867" b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U-net (part-segmentation)</a:t>
            </a:r>
            <a:endParaRPr sz="18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689309" y="1262441"/>
            <a:ext cx="50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2100"/>
            </a:pPr>
            <a:r>
              <a:rPr lang="ko" altLang="en-US" sz="2800" b="1">
                <a:solidFill>
                  <a:srgbClr val="D0CECE"/>
                </a:solidFill>
              </a:rPr>
              <a:t>▶</a:t>
            </a:r>
            <a:endParaRPr sz="2800" b="1">
              <a:solidFill>
                <a:srgbClr val="D0CECE"/>
              </a:solidFill>
            </a:endParaRPr>
          </a:p>
        </p:txBody>
      </p:sp>
      <p:cxnSp>
        <p:nvCxnSpPr>
          <p:cNvPr id="136" name="Google Shape;136;p27"/>
          <p:cNvCxnSpPr/>
          <p:nvPr/>
        </p:nvCxnSpPr>
        <p:spPr>
          <a:xfrm rot="10800000" flipH="1">
            <a:off x="3719736" y="980777"/>
            <a:ext cx="8168400" cy="21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7"/>
          <p:cNvSpPr txBox="1"/>
          <p:nvPr/>
        </p:nvSpPr>
        <p:spPr>
          <a:xfrm>
            <a:off x="1177325" y="821622"/>
            <a:ext cx="27932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100"/>
            </a:pPr>
            <a:r>
              <a:rPr lang="ko" altLang="en-US" sz="14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시연 </a:t>
            </a:r>
            <a:endParaRPr sz="14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255957" y="197877"/>
            <a:ext cx="11604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3000"/>
            </a:pPr>
            <a:r>
              <a:rPr lang="en-US" altLang="ko" sz="4000" b="1">
                <a:solidFill>
                  <a:srgbClr val="FFFFFF"/>
                </a:solidFill>
              </a:rPr>
              <a:t>04</a:t>
            </a:r>
            <a:r>
              <a:rPr lang="ko" altLang="en-US" sz="4000" b="1">
                <a:solidFill>
                  <a:srgbClr val="445569"/>
                </a:solidFill>
              </a:rPr>
              <a:t> </a:t>
            </a:r>
            <a:endParaRPr sz="4000" b="1">
              <a:solidFill>
                <a:srgbClr val="445569"/>
              </a:solidFill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1164403" y="313352"/>
            <a:ext cx="3888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800"/>
            </a:pPr>
            <a:r>
              <a:rPr lang="en-US" altLang="ko" sz="2400">
                <a:solidFill>
                  <a:srgbClr val="3F3F3F"/>
                </a:solidFill>
              </a:rPr>
              <a:t>04. </a:t>
            </a:r>
            <a:r>
              <a:rPr lang="ko" altLang="en-US" sz="2400">
                <a:solidFill>
                  <a:srgbClr val="3F3F3F"/>
                </a:solidFill>
              </a:rPr>
              <a:t>프로젝트 수행 결과</a:t>
            </a:r>
            <a:endParaRPr sz="1467"/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97" y="2628763"/>
            <a:ext cx="1596857" cy="235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994" y="1652961"/>
            <a:ext cx="5016567" cy="215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634" y="3739016"/>
            <a:ext cx="1784233" cy="2519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7"/>
          <p:cNvCxnSpPr>
            <a:stCxn id="140" idx="3"/>
            <a:endCxn id="142" idx="1"/>
          </p:cNvCxnSpPr>
          <p:nvPr/>
        </p:nvCxnSpPr>
        <p:spPr>
          <a:xfrm>
            <a:off x="2808453" y="3805145"/>
            <a:ext cx="2106000" cy="11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7"/>
          <p:cNvCxnSpPr>
            <a:stCxn id="141" idx="2"/>
            <a:endCxn id="142" idx="3"/>
          </p:cNvCxnSpPr>
          <p:nvPr/>
        </p:nvCxnSpPr>
        <p:spPr>
          <a:xfrm flipH="1">
            <a:off x="6698676" y="3805127"/>
            <a:ext cx="2423600" cy="11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/>
          <p:nvPr/>
        </p:nvSpPr>
        <p:spPr>
          <a:xfrm>
            <a:off x="227348" y="191995"/>
            <a:ext cx="11737200" cy="64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1211603" y="1388747"/>
            <a:ext cx="82564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400"/>
            </a:pPr>
            <a:r>
              <a:rPr lang="en-US" altLang="ko" sz="1867" b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U-net (segmentation)</a:t>
            </a:r>
            <a:endParaRPr sz="18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689309" y="1262441"/>
            <a:ext cx="50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2100"/>
            </a:pPr>
            <a:r>
              <a:rPr lang="ko" altLang="en-US" sz="2800" b="1">
                <a:solidFill>
                  <a:srgbClr val="D0CECE"/>
                </a:solidFill>
              </a:rPr>
              <a:t>▶</a:t>
            </a:r>
            <a:endParaRPr sz="2800" b="1">
              <a:solidFill>
                <a:srgbClr val="D0CECE"/>
              </a:solidFill>
            </a:endParaRPr>
          </a:p>
        </p:txBody>
      </p:sp>
      <p:cxnSp>
        <p:nvCxnSpPr>
          <p:cNvPr id="152" name="Google Shape;152;p28"/>
          <p:cNvCxnSpPr/>
          <p:nvPr/>
        </p:nvCxnSpPr>
        <p:spPr>
          <a:xfrm rot="10800000" flipH="1">
            <a:off x="3719736" y="980777"/>
            <a:ext cx="8168400" cy="21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28"/>
          <p:cNvSpPr txBox="1"/>
          <p:nvPr/>
        </p:nvSpPr>
        <p:spPr>
          <a:xfrm>
            <a:off x="1177325" y="821622"/>
            <a:ext cx="27932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100"/>
            </a:pPr>
            <a:r>
              <a:rPr lang="ko" altLang="en-US" sz="14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시연 </a:t>
            </a:r>
            <a:endParaRPr sz="14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255957" y="197877"/>
            <a:ext cx="11604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3000"/>
            </a:pPr>
            <a:r>
              <a:rPr lang="en-US" altLang="ko" sz="4000" b="1">
                <a:solidFill>
                  <a:srgbClr val="FFFFFF"/>
                </a:solidFill>
              </a:rPr>
              <a:t>04</a:t>
            </a:r>
            <a:r>
              <a:rPr lang="ko" altLang="en-US" sz="4000" b="1">
                <a:solidFill>
                  <a:srgbClr val="445569"/>
                </a:solidFill>
              </a:rPr>
              <a:t> </a:t>
            </a:r>
            <a:endParaRPr sz="4000" b="1">
              <a:solidFill>
                <a:srgbClr val="445569"/>
              </a:solidFill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1164403" y="313352"/>
            <a:ext cx="3888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800"/>
            </a:pPr>
            <a:r>
              <a:rPr lang="en-US" altLang="ko" sz="2400">
                <a:solidFill>
                  <a:srgbClr val="3F3F3F"/>
                </a:solidFill>
              </a:rPr>
              <a:t>04. </a:t>
            </a:r>
            <a:r>
              <a:rPr lang="ko" altLang="en-US" sz="2400">
                <a:solidFill>
                  <a:srgbClr val="3F3F3F"/>
                </a:solidFill>
              </a:rPr>
              <a:t>프로젝트 수행 결과</a:t>
            </a:r>
            <a:endParaRPr sz="1467"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367" y="1904034"/>
            <a:ext cx="9184427" cy="461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D0CEC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③ 웹 제작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48BDC3-F35C-011E-6DD2-630EF14B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02" y="1790710"/>
            <a:ext cx="8753377" cy="469018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4471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231775" y="1107300"/>
            <a:ext cx="396175" cy="57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6296549" y="1485945"/>
            <a:ext cx="367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01. 프로젝트 개요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02. 프로젝트 팀 구성 및 역할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03. 프로젝트 수행 절차 및 방법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05. 자체 평가 의견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0" y="1107200"/>
            <a:ext cx="5231700" cy="575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3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3"/>
          <p:cNvSpPr txBox="1"/>
          <p:nvPr/>
        </p:nvSpPr>
        <p:spPr>
          <a:xfrm>
            <a:off x="1289900" y="313350"/>
            <a:ext cx="30267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D0CEC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③ 웹 제작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0B930B-4D62-E41B-FD1B-A403C1E6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03" y="1803354"/>
            <a:ext cx="8752898" cy="468663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Google Shape;227;p10">
            <a:extLst>
              <a:ext uri="{FF2B5EF4-FFF2-40B4-BE49-F238E27FC236}">
                <a16:creationId xmlns:a16="http://schemas.microsoft.com/office/drawing/2014/main" id="{CB148766-2BB1-7E79-613A-1CE70D956E25}"/>
              </a:ext>
            </a:extLst>
          </p:cNvPr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차량 파손 여부 확인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2094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D0CEC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③ 웹 제작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27;p10">
            <a:extLst>
              <a:ext uri="{FF2B5EF4-FFF2-40B4-BE49-F238E27FC236}">
                <a16:creationId xmlns:a16="http://schemas.microsoft.com/office/drawing/2014/main" id="{CB148766-2BB1-7E79-613A-1CE70D956E25}"/>
              </a:ext>
            </a:extLst>
          </p:cNvPr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웹 페이지 시연 동영상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차량 파손 감지 프로젝트 웹 페이지.mov" descr="차량 파손 감지 프로젝트 웹 페이지.mov">
            <a:hlinkClick r:id="" action="ppaction://media"/>
            <a:extLst>
              <a:ext uri="{FF2B5EF4-FFF2-40B4-BE49-F238E27FC236}">
                <a16:creationId xmlns:a16="http://schemas.microsoft.com/office/drawing/2014/main" id="{A575B441-A243-0AA3-6C4E-66B6D3122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4403" y="1758079"/>
            <a:ext cx="8966541" cy="47506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6378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3"/>
          <p:cNvSpPr txBox="1"/>
          <p:nvPr/>
        </p:nvSpPr>
        <p:spPr>
          <a:xfrm>
            <a:off x="1180914" y="1176366"/>
            <a:ext cx="102078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이영일</a:t>
            </a: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8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1109873" y="1771224"/>
            <a:ext cx="10035119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현업에서 일하기 전에 </a:t>
            </a:r>
            <a:r>
              <a:rPr lang="ko-KR" altLang="en-US" sz="1600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코드스테이츠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부트캠프를 통해 같이 </a:t>
            </a:r>
            <a:r>
              <a:rPr lang="ko-KR" altLang="en-US" sz="1600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배워나가는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동기들과 같이 작업을 할 수 있는 경험을 해 볼 수 있어서 좋았음</a:t>
            </a:r>
            <a:endParaRPr lang="en-US" altLang="ko-KR"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프로젝트를 진행하는 동안에도 공부하고 시도하면 없었던 기술셋도 획득이 가능하다는 것을 알게 되었음</a:t>
            </a:r>
            <a:endParaRPr lang="en-US" altLang="ko-KR"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(ex.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클라우드 크래프트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 데이터 수집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몰랐던 딥러닝 모델 개발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최근에 나온 딥러닝 기술을 활용하는 것보다 </a:t>
            </a:r>
            <a:r>
              <a:rPr lang="ko-KR" altLang="en-US" sz="1600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수준과 데이터에 따라 모델을 달리해야 더 효과적이라는 사실을 알게 되었음</a:t>
            </a:r>
            <a:endParaRPr lang="en-US" altLang="ko-KR"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현직에서  일을 하면서 새로운 프로젝트를 진행하면서 데이터셋을 </a:t>
            </a:r>
            <a:r>
              <a:rPr lang="ko-KR" altLang="en-US" sz="1600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다루어보는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것이 더욱 성취도와 동기부여가 됨을 </a:t>
            </a:r>
            <a:r>
              <a:rPr lang="ko-KR" altLang="en-US" sz="1600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알게됨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68" name="Google Shape;268;p13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13"/>
          <p:cNvCxnSpPr/>
          <p:nvPr/>
        </p:nvCxnSpPr>
        <p:spPr>
          <a:xfrm>
            <a:off x="3683732" y="790307"/>
            <a:ext cx="820426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13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3"/>
          <p:cNvSpPr txBox="1"/>
          <p:nvPr/>
        </p:nvSpPr>
        <p:spPr>
          <a:xfrm>
            <a:off x="1164403" y="313350"/>
            <a:ext cx="31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05. 자체 평가 의견</a:t>
            </a:r>
            <a:endParaRPr sz="2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>
            <a:off x="227348" y="191995"/>
            <a:ext cx="11737200" cy="64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1180913" y="1176367"/>
            <a:ext cx="10208000" cy="52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lnSpc>
                <a:spcPct val="150000"/>
              </a:lnSpc>
              <a:buSzPts val="1400"/>
            </a:pPr>
            <a:r>
              <a:rPr lang="en-US" altLang="ko" sz="18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" altLang="en-US" sz="18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원준연</a:t>
            </a:r>
            <a:r>
              <a:rPr lang="en-US" altLang="ko" sz="18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8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1109873" y="1771224"/>
            <a:ext cx="100352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ko" alt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전처리 단계에서 살짝만 형태를 바꿔도 모델의 퍼포먼스가 엄청난 차이를 보이는것을 보고 딥러닝 모델이 아주 협소한 영역에서만 강력한 모습을 보인다는 의미를 확실하게 알게됨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r>
              <a:rPr lang="en-US" altLang="ko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alt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개발자의 협업이라는건 코드를 같이 구축하는게 아닌 구현이 필요한 기능을 각자 구현하는 방향임을 알게됨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r>
              <a:rPr lang="en-US" altLang="ko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alt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따라서 어느 영역의 협업보다도 개발자의 협업은 핵심 기능</a:t>
            </a:r>
            <a:r>
              <a:rPr lang="en-US" altLang="ko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alt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기능의 모듈화를 청사진단계에서부터 구체적으로 그려내야 할 필요가 있음을 알게됨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r>
              <a:rPr lang="en-US" altLang="ko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alt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현업의 개발자들이 보유한 기술들이 이해 할 수 없는 수준의 높은것들이라기 보단 내가 알고있는 수준의 기술들이 연결되어 쌓여있는것이라는 인상을 받아 어느정도 자신감이 생김</a:t>
            </a:r>
            <a:endParaRPr sz="1467"/>
          </a:p>
        </p:txBody>
      </p:sp>
      <p:sp>
        <p:nvSpPr>
          <p:cNvPr id="164" name="Google Shape;164;p29"/>
          <p:cNvSpPr txBox="1"/>
          <p:nvPr/>
        </p:nvSpPr>
        <p:spPr>
          <a:xfrm>
            <a:off x="605817" y="1160749"/>
            <a:ext cx="50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2100"/>
            </a:pPr>
            <a:r>
              <a:rPr lang="ko" altLang="en-US" sz="2800" b="1">
                <a:solidFill>
                  <a:srgbClr val="D0CECE"/>
                </a:solidFill>
              </a:rPr>
              <a:t>▶</a:t>
            </a:r>
            <a:endParaRPr sz="2800" b="1">
              <a:solidFill>
                <a:srgbClr val="D0CECE"/>
              </a:solidFill>
            </a:endParaRPr>
          </a:p>
        </p:txBody>
      </p:sp>
      <p:cxnSp>
        <p:nvCxnSpPr>
          <p:cNvPr id="165" name="Google Shape;165;p29"/>
          <p:cNvCxnSpPr/>
          <p:nvPr/>
        </p:nvCxnSpPr>
        <p:spPr>
          <a:xfrm>
            <a:off x="3683732" y="790307"/>
            <a:ext cx="82044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29"/>
          <p:cNvSpPr txBox="1"/>
          <p:nvPr/>
        </p:nvSpPr>
        <p:spPr>
          <a:xfrm>
            <a:off x="255957" y="197877"/>
            <a:ext cx="11604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3000"/>
            </a:pPr>
            <a:r>
              <a:rPr lang="en-US" altLang="ko" sz="4000" b="1">
                <a:solidFill>
                  <a:srgbClr val="FFFFFF"/>
                </a:solidFill>
              </a:rPr>
              <a:t>05</a:t>
            </a:r>
            <a:r>
              <a:rPr lang="ko" altLang="en-US" sz="4000" b="1">
                <a:solidFill>
                  <a:srgbClr val="445569"/>
                </a:solidFill>
              </a:rPr>
              <a:t> </a:t>
            </a:r>
            <a:endParaRPr sz="4000" b="1">
              <a:solidFill>
                <a:srgbClr val="445569"/>
              </a:solidFill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1164403" y="313352"/>
            <a:ext cx="3126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800"/>
            </a:pPr>
            <a:r>
              <a:rPr lang="en-US" altLang="ko" sz="2400">
                <a:solidFill>
                  <a:srgbClr val="3F3F3F"/>
                </a:solidFill>
              </a:rPr>
              <a:t>05. </a:t>
            </a:r>
            <a:r>
              <a:rPr lang="ko" altLang="en-US" sz="2400">
                <a:solidFill>
                  <a:srgbClr val="3F3F3F"/>
                </a:solidFill>
              </a:rPr>
              <a:t>자체 평가 의견</a:t>
            </a:r>
            <a:endParaRPr sz="24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3"/>
          <p:cNvSpPr txBox="1"/>
          <p:nvPr/>
        </p:nvSpPr>
        <p:spPr>
          <a:xfrm>
            <a:off x="1180914" y="1176366"/>
            <a:ext cx="102078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한재원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1109873" y="1771224"/>
            <a:ext cx="1003511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Tx/>
              <a:buChar char="-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개인이 아닌 팀으로 진행하는 프로젝트는 어떤 식으로 해야 할 지에 대해 배웠음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Tx/>
              <a:buChar char="-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웹 페이지 제작이라는 미지의 영역에 도전해보면서 웹 페이지 배포까지 마치지 못해 아쉽지만 새로운 기술 스택의 가능성을 발견한 좋은 경험이었음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Tx/>
              <a:buChar char="-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개인으로 토이 프로젝트만 진행하다가 본격적인 프로젝트를 협업이라는 형태로 동기들과 함께할 수 있어 좋았음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3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D0CEC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13"/>
          <p:cNvCxnSpPr/>
          <p:nvPr/>
        </p:nvCxnSpPr>
        <p:spPr>
          <a:xfrm>
            <a:off x="3683732" y="790307"/>
            <a:ext cx="820426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13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05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3"/>
          <p:cNvSpPr txBox="1"/>
          <p:nvPr/>
        </p:nvSpPr>
        <p:spPr>
          <a:xfrm>
            <a:off x="1164403" y="313350"/>
            <a:ext cx="31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43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[프로젝트 개요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272023" y="4593778"/>
            <a:ext cx="6310371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사람이 아닌 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가 파손여부 파악하여 인건비를 줄일 예정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4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4"/>
          <p:cNvSpPr txBox="1"/>
          <p:nvPr/>
        </p:nvSpPr>
        <p:spPr>
          <a:xfrm>
            <a:off x="1164402" y="313350"/>
            <a:ext cx="27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1272024" y="1916832"/>
            <a:ext cx="504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차량의 파손 여부를 </a:t>
            </a:r>
            <a:r>
              <a:rPr lang="en-US" altLang="ko-KR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AI</a:t>
            </a:r>
            <a:r>
              <a:rPr lang="ko-KR" altLang="en-US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로 판단하는 서비스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272024" y="2586069"/>
            <a:ext cx="622813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dirty="0" err="1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코드스테이츠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 부트캠프 기간 동안 수련한 기술들을 활용</a:t>
            </a:r>
            <a:endParaRPr lang="ko-KR" alt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272023" y="3255306"/>
            <a:ext cx="824742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파이썬</a:t>
            </a:r>
            <a:r>
              <a:rPr lang="en-US" altLang="ko-KR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, </a:t>
            </a:r>
            <a:r>
              <a:rPr lang="ko-KR" altLang="en-US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딥러닝 모델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구축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플라스크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, HTML, CSS,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자바스크립트 활용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1272024" y="3924543"/>
            <a:ext cx="622813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 수집 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모델 구축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및 평가 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모델 시연 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웹 개시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5"/>
          <p:cNvCxnSpPr/>
          <p:nvPr/>
        </p:nvCxnSpPr>
        <p:spPr>
          <a:xfrm>
            <a:off x="5375920" y="790307"/>
            <a:ext cx="651207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5"/>
          <p:cNvSpPr txBox="1"/>
          <p:nvPr/>
        </p:nvSpPr>
        <p:spPr>
          <a:xfrm>
            <a:off x="1164392" y="313361"/>
            <a:ext cx="44645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02. 프로젝트 팀 구성 및 역할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1144591" y="1192822"/>
            <a:ext cx="102081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[프로젝트 팀 구성 및 역할]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30F2F8D-16BC-9C6F-6753-3C3E0DAE3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836296"/>
              </p:ext>
            </p:extLst>
          </p:nvPr>
        </p:nvGraphicFramePr>
        <p:xfrm>
          <a:off x="1144591" y="1995025"/>
          <a:ext cx="10069213" cy="32241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90890">
                  <a:extLst>
                    <a:ext uri="{9D8B030D-6E8A-4147-A177-3AD203B41FA5}">
                      <a16:colId xmlns:a16="http://schemas.microsoft.com/office/drawing/2014/main" val="3555894532"/>
                    </a:ext>
                  </a:extLst>
                </a:gridCol>
                <a:gridCol w="6978323">
                  <a:extLst>
                    <a:ext uri="{9D8B030D-6E8A-4147-A177-3AD203B41FA5}">
                      <a16:colId xmlns:a16="http://schemas.microsoft.com/office/drawing/2014/main" val="3848547220"/>
                    </a:ext>
                  </a:extLst>
                </a:gridCol>
              </a:tblGrid>
              <a:tr h="644836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/>
                        <a:t>훈련생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/>
                        <a:t>역할 및 담당 업무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9857041"/>
                  </a:ext>
                </a:extLst>
              </a:tr>
              <a:tr h="6448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solidFill>
                            <a:srgbClr val="000000"/>
                          </a:solidFill>
                        </a:rPr>
                        <a:t>원준연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데이터 수집 및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</a:rPr>
                        <a:t>전처리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딥러닝 모델 개발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15554620"/>
                  </a:ext>
                </a:extLst>
              </a:tr>
              <a:tr h="6448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이영일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데이터 수집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및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</a:rPr>
                        <a:t>전처리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딥러닝 모델 개발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5808159"/>
                  </a:ext>
                </a:extLst>
              </a:tr>
              <a:tr h="6448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정선미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데이터 수집 및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</a:rPr>
                        <a:t>전처리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 딥러닝 모델 개발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33583186"/>
                  </a:ext>
                </a:extLst>
              </a:tr>
              <a:tr h="6448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한재원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자료수집 및 웹 제작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배포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3784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1156215" y="1104856"/>
            <a:ext cx="1039068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[프로젝트 수행 절차 및 방법]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1164392" y="313361"/>
            <a:ext cx="4931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03. 프로젝트 수행 절차 및 방법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6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02FB44D-CF4A-DE86-0ED8-BD28713D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420498"/>
              </p:ext>
            </p:extLst>
          </p:nvPr>
        </p:nvGraphicFramePr>
        <p:xfrm>
          <a:off x="1156214" y="1775050"/>
          <a:ext cx="10390683" cy="371135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36305">
                  <a:extLst>
                    <a:ext uri="{9D8B030D-6E8A-4147-A177-3AD203B41FA5}">
                      <a16:colId xmlns:a16="http://schemas.microsoft.com/office/drawing/2014/main" val="3731071162"/>
                    </a:ext>
                  </a:extLst>
                </a:gridCol>
                <a:gridCol w="1914719">
                  <a:extLst>
                    <a:ext uri="{9D8B030D-6E8A-4147-A177-3AD203B41FA5}">
                      <a16:colId xmlns:a16="http://schemas.microsoft.com/office/drawing/2014/main" val="4212050638"/>
                    </a:ext>
                  </a:extLst>
                </a:gridCol>
                <a:gridCol w="3058730">
                  <a:extLst>
                    <a:ext uri="{9D8B030D-6E8A-4147-A177-3AD203B41FA5}">
                      <a16:colId xmlns:a16="http://schemas.microsoft.com/office/drawing/2014/main" val="2242111415"/>
                    </a:ext>
                  </a:extLst>
                </a:gridCol>
                <a:gridCol w="2780929">
                  <a:extLst>
                    <a:ext uri="{9D8B030D-6E8A-4147-A177-3AD203B41FA5}">
                      <a16:colId xmlns:a16="http://schemas.microsoft.com/office/drawing/2014/main" val="2173422138"/>
                    </a:ext>
                  </a:extLst>
                </a:gridCol>
              </a:tblGrid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활동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68671028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사전 기획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8/31(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 9/1(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목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1)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프로젝트 기획 및 주제 선정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2)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기획안 작성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매일 오전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 회의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36245247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데이터 수집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9/2(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금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 9/3(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토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1) AI HUB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해당 데이터 수집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2) KAGGLE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해당 데이터 수집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매일 오전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 회의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27473079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데이터 </a:t>
                      </a: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전처리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9/5(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 9/8(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목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1)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이미지 </a:t>
                      </a: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전처리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2)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해당 이미지에 대한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JSON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처리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매일 오전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 회의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39693660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모델링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9/9(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금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 9/12(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1)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딥러닝 모델 구축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2)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성능 개선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매일 오전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저녁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 회의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66943798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서비스 구축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9/12(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 9/13(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1)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웹 서비스 배포 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2)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웹 구현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매일 오전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저녁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 회의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60243672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총 개발 기간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8/31(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~9/13(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총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 2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주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810994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7"/>
          <p:cNvCxnSpPr/>
          <p:nvPr/>
        </p:nvCxnSpPr>
        <p:spPr>
          <a:xfrm rot="10800000" flipH="1">
            <a:off x="4151784" y="790307"/>
            <a:ext cx="7736208" cy="108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" name="Google Shape;179;p7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[프로젝트 수행 결과]</a:t>
            </a:r>
            <a:r>
              <a:rPr lang="en-US" alt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기획서 </a:t>
            </a:r>
            <a:endParaRPr sz="18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8A450B-BB0C-BC53-1EA0-DC2F28E32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26" y="1938954"/>
            <a:ext cx="6222515" cy="3895139"/>
          </a:xfrm>
          <a:prstGeom prst="rect">
            <a:avLst/>
          </a:prstGeom>
        </p:spPr>
      </p:pic>
      <p:pic>
        <p:nvPicPr>
          <p:cNvPr id="1026" name="Picture 2" descr="Kaggle api">
            <a:extLst>
              <a:ext uri="{FF2B5EF4-FFF2-40B4-BE49-F238E27FC236}">
                <a16:creationId xmlns:a16="http://schemas.microsoft.com/office/drawing/2014/main" id="{955F355A-76D2-ABCE-A359-3D89C71CB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78" y="2915287"/>
            <a:ext cx="4615475" cy="15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1127472" y="1294309"/>
            <a:ext cx="74168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학습 데이터 소개 (</a:t>
            </a:r>
            <a:r>
              <a:rPr lang="ko-KR" sz="1800" b="1" i="0" u="none" strike="noStrike" cap="none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b="1" i="0" u="none" strike="noStrike" cap="none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1177325" y="821622"/>
            <a:ext cx="4392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① 탐색적 분석 및 </a:t>
            </a:r>
            <a:r>
              <a:rPr lang="ko-KR" sz="1400" b="1" i="0" u="none" strike="noStrike" cap="none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8"/>
          <p:cNvCxnSpPr/>
          <p:nvPr/>
        </p:nvCxnSpPr>
        <p:spPr>
          <a:xfrm rot="10800000" flipH="1">
            <a:off x="4259796" y="980729"/>
            <a:ext cx="7628196" cy="19843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8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610151" y="1731201"/>
            <a:ext cx="1084360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2000" b="1" dirty="0"/>
              <a:t>차량 파손 이미지 </a:t>
            </a:r>
            <a:endParaRPr lang="en-US" altLang="ko-KR" sz="2000" b="1"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ko-KR" altLang="en-US" sz="2000" dirty="0"/>
              <a:t>○ 데이터 설명 </a:t>
            </a:r>
            <a:r>
              <a:rPr lang="en-US" altLang="ko-KR" sz="2000" dirty="0"/>
              <a:t>: </a:t>
            </a:r>
            <a:r>
              <a:rPr lang="ko-KR" altLang="en-US" sz="2000" dirty="0"/>
              <a:t>사고 자동차 이미지를 수집한 </a:t>
            </a:r>
            <a:r>
              <a:rPr lang="en-US" altLang="ko-KR" sz="2000" dirty="0"/>
              <a:t>AI </a:t>
            </a:r>
            <a:r>
              <a:rPr lang="ko-KR" altLang="en-US" sz="2000" dirty="0"/>
              <a:t>데이터셋으로</a:t>
            </a:r>
            <a:r>
              <a:rPr lang="en-US" altLang="ko-KR" sz="2000" dirty="0"/>
              <a:t>, </a:t>
            </a:r>
            <a:r>
              <a:rPr lang="ko-KR" altLang="en-US" sz="2000" dirty="0"/>
              <a:t>차량 외관 부품의 </a:t>
            </a:r>
            <a:r>
              <a:rPr lang="en-US" altLang="ko-KR" sz="2000" dirty="0"/>
              <a:t>	</a:t>
            </a:r>
            <a:r>
              <a:rPr lang="ko-KR" altLang="en-US" sz="2000" dirty="0" err="1"/>
              <a:t>세그멘테이션과</a:t>
            </a:r>
            <a:r>
              <a:rPr lang="ko-KR" altLang="en-US" sz="2000" dirty="0"/>
              <a:t> 손상 유형 및 범위를 이해할 수 있는 형태</a:t>
            </a:r>
            <a:endParaRPr lang="en-US" altLang="ko-KR" sz="2000"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ko-KR" altLang="en-US" sz="2000" dirty="0"/>
              <a:t>○ 데이터 수집 방법 </a:t>
            </a:r>
            <a:r>
              <a:rPr lang="en-US" altLang="ko-KR" sz="2000" dirty="0"/>
              <a:t>: AI-Hub (aihub.or.kr) , Kaggle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2000" dirty="0"/>
              <a:t>○ </a:t>
            </a:r>
            <a:r>
              <a:rPr lang="ko-KR" altLang="en-US" sz="2000" dirty="0"/>
              <a:t>데이터 타입</a:t>
            </a:r>
            <a:r>
              <a:rPr lang="en-US" altLang="ko-KR" sz="2000" dirty="0"/>
              <a:t>(</a:t>
            </a:r>
            <a:r>
              <a:rPr lang="ko-KR" altLang="en-US" sz="2000" dirty="0"/>
              <a:t>종류</a:t>
            </a:r>
            <a:r>
              <a:rPr lang="en-US" altLang="ko-KR" sz="2000" dirty="0"/>
              <a:t>) : JSON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2000" dirty="0"/>
              <a:t>○ </a:t>
            </a:r>
            <a:r>
              <a:rPr lang="ko-KR" altLang="en-US" sz="2000" dirty="0"/>
              <a:t>데이터 크기 </a:t>
            </a:r>
            <a:r>
              <a:rPr lang="en-US" altLang="ko-KR" sz="2000" dirty="0"/>
              <a:t>: 47.61 GB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2000" dirty="0"/>
              <a:t>○ </a:t>
            </a:r>
            <a:r>
              <a:rPr lang="ko-KR" altLang="en-US" sz="2000" dirty="0"/>
              <a:t>데이터 활용 방안</a:t>
            </a:r>
            <a:r>
              <a:rPr lang="en-US" altLang="ko-KR" sz="2000" dirty="0"/>
              <a:t>(</a:t>
            </a:r>
            <a:r>
              <a:rPr lang="ko-KR" altLang="en-US" sz="2000" dirty="0"/>
              <a:t>예정</a:t>
            </a:r>
            <a:r>
              <a:rPr lang="en-US" altLang="ko-KR" sz="2000" dirty="0"/>
              <a:t>) : </a:t>
            </a:r>
            <a:r>
              <a:rPr lang="ko-KR" altLang="en-US" sz="2000" dirty="0"/>
              <a:t>각 차량 손상 이미지 학습 용도로 활용 예정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1187979" y="1360510"/>
            <a:ext cx="8256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DenseNet121 (2017</a:t>
            </a:r>
            <a:r>
              <a:rPr lang="ko-KR" altLang="en-US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), 119.28MB</a:t>
            </a:r>
            <a:endParaRPr sz="1600" b="1" i="0" u="none" strike="noStrike" cap="none" dirty="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659339" y="126147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9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9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 모델 개요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164401" y="313350"/>
            <a:ext cx="377573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1CB533-FA35-7373-3A40-2BF5914E9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5" y="1918131"/>
            <a:ext cx="6917439" cy="4139071"/>
          </a:xfrm>
          <a:prstGeom prst="rect">
            <a:avLst/>
          </a:prstGeom>
        </p:spPr>
      </p:pic>
      <p:pic>
        <p:nvPicPr>
          <p:cNvPr id="2050" name="Picture 2" descr="Densenet | PyTorch">
            <a:extLst>
              <a:ext uri="{FF2B5EF4-FFF2-40B4-BE49-F238E27FC236}">
                <a16:creationId xmlns:a16="http://schemas.microsoft.com/office/drawing/2014/main" id="{A29235A1-12A0-0D21-3B45-A2053329F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916" y="1876300"/>
            <a:ext cx="3167537" cy="241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17769-A7E0-A89F-33B7-5EC119C42BA8}"/>
              </a:ext>
            </a:extLst>
          </p:cNvPr>
          <p:cNvSpPr txBox="1"/>
          <p:nvPr/>
        </p:nvSpPr>
        <p:spPr>
          <a:xfrm>
            <a:off x="8256839" y="4974270"/>
            <a:ext cx="3048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Val_Loss</a:t>
            </a:r>
            <a:r>
              <a:rPr lang="en-US" altLang="ko-KR" sz="2000" dirty="0"/>
              <a:t>: 0.4792</a:t>
            </a:r>
          </a:p>
          <a:p>
            <a:r>
              <a:rPr lang="en-US" altLang="ko-KR" sz="2000" dirty="0" err="1"/>
              <a:t>Val_Accuracy</a:t>
            </a:r>
            <a:r>
              <a:rPr lang="en-US" altLang="ko-KR" sz="2000" dirty="0"/>
              <a:t>: 0.9435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1187979" y="1360510"/>
            <a:ext cx="8256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LeNet-5 (1998</a:t>
            </a:r>
            <a:r>
              <a:rPr lang="ko-KR" altLang="en-US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), 27.12MB</a:t>
            </a:r>
            <a:endParaRPr sz="1600" b="1" i="0" u="none" strike="noStrike" cap="none" dirty="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659339" y="126147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9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9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 모델 개요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164401" y="313350"/>
            <a:ext cx="377573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AF1B99-4C9F-B7FF-862A-8D3BC36E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67" y="1960912"/>
            <a:ext cx="6813532" cy="4150497"/>
          </a:xfrm>
          <a:prstGeom prst="rect">
            <a:avLst/>
          </a:prstGeom>
        </p:spPr>
      </p:pic>
      <p:pic>
        <p:nvPicPr>
          <p:cNvPr id="3080" name="Picture 8" descr="Lenet-5 | Lenet-5 Architecture | Introduction to Lenet-5">
            <a:extLst>
              <a:ext uri="{FF2B5EF4-FFF2-40B4-BE49-F238E27FC236}">
                <a16:creationId xmlns:a16="http://schemas.microsoft.com/office/drawing/2014/main" id="{F5317573-24C4-930B-0E8F-9DE6F4627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21" y="1960912"/>
            <a:ext cx="3664087" cy="153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1A21BA-A76F-D644-26AF-5594870C7CD5}"/>
              </a:ext>
            </a:extLst>
          </p:cNvPr>
          <p:cNvSpPr txBox="1"/>
          <p:nvPr/>
        </p:nvSpPr>
        <p:spPr>
          <a:xfrm>
            <a:off x="8256839" y="4974270"/>
            <a:ext cx="3048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Val_Loss</a:t>
            </a:r>
            <a:r>
              <a:rPr lang="en-US" altLang="ko-KR" sz="2000" dirty="0"/>
              <a:t>: 0.4640</a:t>
            </a:r>
          </a:p>
          <a:p>
            <a:r>
              <a:rPr lang="en-US" altLang="ko-KR" sz="2000" dirty="0" err="1"/>
              <a:t>Val_Accuracy</a:t>
            </a:r>
            <a:r>
              <a:rPr lang="en-US" altLang="ko-KR" sz="2000" dirty="0"/>
              <a:t>: 0.8192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1060623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1029</Words>
  <Application>Microsoft Office PowerPoint</Application>
  <PresentationFormat>와이드스크린</PresentationFormat>
  <Paragraphs>212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Source Code Pro</vt:lpstr>
      <vt:lpstr>Calibri</vt:lpstr>
      <vt:lpstr>Oswald</vt:lpstr>
      <vt:lpstr>Arial</vt:lpstr>
      <vt:lpstr>Malgun Gothic</vt:lpstr>
      <vt:lpstr>Modern Writer</vt:lpstr>
      <vt:lpstr>1_Modern Writer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joe201@naver.com</cp:lastModifiedBy>
  <cp:revision>9</cp:revision>
  <dcterms:created xsi:type="dcterms:W3CDTF">2014-04-29T00:37:20Z</dcterms:created>
  <dcterms:modified xsi:type="dcterms:W3CDTF">2022-09-14T00:31:45Z</dcterms:modified>
</cp:coreProperties>
</file>